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0"/>
  </p:notesMasterIdLst>
  <p:sldIdLst>
    <p:sldId id="256" r:id="rId2"/>
    <p:sldId id="266" r:id="rId3"/>
    <p:sldId id="278" r:id="rId4"/>
    <p:sldId id="258" r:id="rId5"/>
    <p:sldId id="267" r:id="rId6"/>
    <p:sldId id="269" r:id="rId7"/>
    <p:sldId id="271" r:id="rId8"/>
    <p:sldId id="268" r:id="rId9"/>
    <p:sldId id="270" r:id="rId10"/>
    <p:sldId id="273" r:id="rId11"/>
    <p:sldId id="277" r:id="rId12"/>
    <p:sldId id="274" r:id="rId13"/>
    <p:sldId id="276" r:id="rId14"/>
    <p:sldId id="275" r:id="rId15"/>
    <p:sldId id="262" r:id="rId16"/>
    <p:sldId id="261" r:id="rId17"/>
    <p:sldId id="265" r:id="rId18"/>
    <p:sldId id="272" r:id="rId1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6" d="100"/>
          <a:sy n="76" d="100"/>
        </p:scale>
        <p:origin x="94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wm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E95D2-5477-4BEB-AF65-E79B532831D0}" type="datetimeFigureOut">
              <a:rPr lang="cs-CZ" smtClean="0"/>
              <a:t>24.01.2024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BA801F-A763-49F0-9340-9CE6E525A0F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4829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Vážená poroto, </a:t>
            </a:r>
            <a:r>
              <a:rPr lang="cs-CZ"/>
              <a:t>vážení posluchači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BA801F-A763-49F0-9340-9CE6E525A0F2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69184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BA801F-A763-49F0-9340-9CE6E525A0F2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0727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Vysvetlit</a:t>
            </a:r>
            <a:r>
              <a:rPr lang="cs-CZ" dirty="0"/>
              <a:t> analogový signál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BA801F-A763-49F0-9340-9CE6E525A0F2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3082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B68DE67-1BFE-4B37-BFF2-B86BD3E190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80DB342-C423-43CF-8A98-0C87E15A8F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532C7AE-754D-487E-BAB1-051418C63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75879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4EE7D89-7E9F-4B05-83A2-B44959254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8E018707-03C8-46D1-B798-CCB12E5354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0A87912-12C0-43C5-821B-918650C5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114313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E56EE464-5DD3-4041-B4D2-1291CE992C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D1F99CFC-FB2D-470A-858D-95612AE08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5915DBE-BDF2-4055-AF18-FBB773748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2387522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0BC4894-B2DA-441B-BC28-C66BF3C53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329C4FF5-FF0E-4DE9-AC12-E1F5E29B2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31B5451-B7E0-48B2-9F9F-2B638770E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73730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D33D67A-6C03-4222-A48F-1C4CFB753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01A7D9D5-7A26-49F8-BE6A-38AE5234B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0E74540-31A8-4139-A456-9E6D807D0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2928597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17F6455-B2CA-4E81-891B-1AFB6CE42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5CAE9A1-D7A7-4A01-82EA-75340C9E3B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>
            <a:extLst>
              <a:ext uri="{FF2B5EF4-FFF2-40B4-BE49-F238E27FC236}">
                <a16:creationId xmlns:a16="http://schemas.microsoft.com/office/drawing/2014/main" id="{44CC34C5-5114-4577-864A-604EE4938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700EB63-55EE-4AFD-82D0-16C2ABBAA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2886180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5B1D775-BD07-4564-8C2B-177B2B56E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4AB2E856-0B53-485E-9070-1BF54FFC6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obsah 3">
            <a:extLst>
              <a:ext uri="{FF2B5EF4-FFF2-40B4-BE49-F238E27FC236}">
                <a16:creationId xmlns:a16="http://schemas.microsoft.com/office/drawing/2014/main" id="{5D30BB9C-C25C-47E0-A5A7-5B0D011EA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1581CA38-3004-4BB0-A625-30E2008B55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obsah 5">
            <a:extLst>
              <a:ext uri="{FF2B5EF4-FFF2-40B4-BE49-F238E27FC236}">
                <a16:creationId xmlns:a16="http://schemas.microsoft.com/office/drawing/2014/main" id="{29E876CC-5FB3-48CA-B844-E2F9BF68E2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7C1199C1-628E-46E9-A512-5401616EA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1686772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DB89DC5-ADB1-48C3-8528-09BB4EF6B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F3A7104-2765-4DC6-97CF-FD25051B8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2771433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9DD441B6-499C-414C-A3D7-5D494BA1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2798480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2B05EDA-329B-404D-90D4-B9734A072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3EA6B376-5F0D-40B7-950F-FF2F890CB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0B487BCD-07EE-4C41-90BD-C5282858D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4E854C7E-C4C0-4892-99D3-658E5314A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85331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F8E48C7-43AD-455E-8D05-2245B1F04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8827DABC-1041-4517-BBBC-899806444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5E028655-D3FC-4A85-A798-692589C4D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EEF5A51C-6B69-4A75-9DBE-7F362CFE7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581569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003BD797-EAB1-4449-B220-C0D620413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6C9350D1-0950-4CD7-9C36-4F055C226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019F95A-9100-4BB4-86EA-2168467D68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61917" y="6369797"/>
            <a:ext cx="3173506" cy="36512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cs-CZ"/>
              <a:t>Středoškolská odborná činnost 2024</a:t>
            </a:r>
            <a:endParaRPr lang="cs-CZ" dirty="0"/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94F54974-254F-49ED-AE38-4CC4B51D410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954" y="6199701"/>
            <a:ext cx="334219" cy="58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189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omsonlinear.com/en/support/tips/what-is-pwm" TargetMode="External"/><Relationship Id="rId2" Type="http://schemas.openxmlformats.org/officeDocument/2006/relationships/hyperlink" Target="https://www.youtube.com/watch?v=62p9u7XjawQ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nica.com/wp-content/uploads/2015/06/f4.png" TargetMode="External"/><Relationship Id="rId5" Type="http://schemas.openxmlformats.org/officeDocument/2006/relationships/hyperlink" Target="https://botland.cz/moduly-a-sady-raspberry-pi-5/23905-raspberry-pi-5-8gb-5056561803326.html" TargetMode="External"/><Relationship Id="rId4" Type="http://schemas.openxmlformats.org/officeDocument/2006/relationships/hyperlink" Target="https://learnlearn.uk/ibcs/colour-image-representation-binary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6BC8612-9103-4582-A3A5-A7B9AA0BF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917" y="2617692"/>
            <a:ext cx="11604812" cy="3446932"/>
          </a:xfrm>
        </p:spPr>
        <p:txBody>
          <a:bodyPr>
            <a:normAutofit/>
          </a:bodyPr>
          <a:lstStyle/>
          <a:p>
            <a:pPr algn="l"/>
            <a:r>
              <a:rPr lang="cs-CZ" dirty="0"/>
              <a:t>Název práce: RGB Laserový projektor</a:t>
            </a:r>
            <a:br>
              <a:rPr lang="cs-CZ" dirty="0"/>
            </a:br>
            <a:r>
              <a:rPr lang="cs-CZ" sz="5200" dirty="0"/>
              <a:t>Jméno: Šimon Hrouda</a:t>
            </a:r>
            <a:br>
              <a:rPr lang="cs-CZ" dirty="0"/>
            </a:br>
            <a:r>
              <a:rPr lang="cs-CZ" sz="4400" dirty="0"/>
              <a:t>Škola: Gymnázium Brno-Řečkovice</a:t>
            </a:r>
            <a:br>
              <a:rPr lang="cs-CZ" sz="4400" dirty="0"/>
            </a:br>
            <a:r>
              <a:rPr lang="cs-CZ" sz="4400" dirty="0"/>
              <a:t>Kraj: Jihomoravský</a:t>
            </a:r>
            <a:endParaRPr lang="cs-CZ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2C7560B1-72B6-4800-9480-2B7B735FD7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46"/>
          <a:stretch/>
        </p:blipFill>
        <p:spPr>
          <a:xfrm>
            <a:off x="1" y="0"/>
            <a:ext cx="4603376" cy="2662518"/>
          </a:xfrm>
          <a:prstGeom prst="rect">
            <a:avLst/>
          </a:prstGeom>
        </p:spPr>
      </p:pic>
      <p:sp>
        <p:nvSpPr>
          <p:cNvPr id="3" name="TextovéPole 2">
            <a:extLst>
              <a:ext uri="{FF2B5EF4-FFF2-40B4-BE49-F238E27FC236}">
                <a16:creationId xmlns:a16="http://schemas.microsoft.com/office/drawing/2014/main" id="{43C86918-7174-4C10-AE58-66D312E70443}"/>
              </a:ext>
            </a:extLst>
          </p:cNvPr>
          <p:cNvSpPr txBox="1"/>
          <p:nvPr/>
        </p:nvSpPr>
        <p:spPr>
          <a:xfrm>
            <a:off x="5398434" y="494034"/>
            <a:ext cx="610048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4400" dirty="0">
                <a:latin typeface="+mj-lt"/>
                <a:ea typeface="+mj-ea"/>
                <a:cs typeface="+mj-cs"/>
              </a:rPr>
              <a:t>Obor: 10. Elektrotechnika, elektronika a telekomunikace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93780AEF-79C4-42F3-83C0-8604B39421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776" y="4347882"/>
            <a:ext cx="4355224" cy="2510118"/>
          </a:xfrm>
          <a:prstGeom prst="rect">
            <a:avLst/>
          </a:prstGeom>
        </p:spPr>
      </p:pic>
      <p:sp>
        <p:nvSpPr>
          <p:cNvPr id="6" name="Zástupný symbol pro zápatí 3">
            <a:extLst>
              <a:ext uri="{FF2B5EF4-FFF2-40B4-BE49-F238E27FC236}">
                <a16:creationId xmlns:a16="http://schemas.microsoft.com/office/drawing/2014/main" id="{ECFE8105-3003-4089-9437-DE8D6A2EB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61917" y="6369797"/>
            <a:ext cx="3173506" cy="365125"/>
          </a:xfrm>
        </p:spPr>
        <p:txBody>
          <a:bodyPr/>
          <a:lstStyle/>
          <a:p>
            <a:r>
              <a:rPr lang="cs-CZ" dirty="0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1393158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569CA08-7C2D-48A7-8B29-FBE68981D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Software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AE7B9F9-9B42-4058-AA87-1B69BFB98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Instalační skript</a:t>
            </a:r>
          </a:p>
          <a:p>
            <a:r>
              <a:rPr lang="cs-CZ" dirty="0"/>
              <a:t>Ovládání laseru a galvanometrů – program </a:t>
            </a:r>
            <a:r>
              <a:rPr lang="cs-CZ" dirty="0" err="1"/>
              <a:t>lasershow</a:t>
            </a:r>
            <a:endParaRPr lang="cs-CZ" dirty="0"/>
          </a:p>
          <a:p>
            <a:r>
              <a:rPr lang="cs-CZ" dirty="0"/>
              <a:t>Ovládání připojení </a:t>
            </a:r>
            <a:r>
              <a:rPr lang="cs-CZ" dirty="0" err="1"/>
              <a:t>RPi</a:t>
            </a:r>
            <a:r>
              <a:rPr lang="cs-CZ" dirty="0"/>
              <a:t> – program </a:t>
            </a:r>
            <a:r>
              <a:rPr lang="cs-CZ" dirty="0" err="1"/>
              <a:t>wifi_manager</a:t>
            </a:r>
            <a:endParaRPr lang="cs-CZ" dirty="0"/>
          </a:p>
          <a:p>
            <a:r>
              <a:rPr lang="cs-CZ" dirty="0"/>
              <a:t>Uživatelské rozhraní (UI) – 3 programy</a:t>
            </a:r>
          </a:p>
          <a:p>
            <a:pPr lvl="1"/>
            <a:r>
              <a:rPr lang="cs-CZ" dirty="0"/>
              <a:t>OLED a enkodér</a:t>
            </a:r>
          </a:p>
          <a:p>
            <a:pPr lvl="1"/>
            <a:r>
              <a:rPr lang="cs-CZ" dirty="0"/>
              <a:t>Webový portál</a:t>
            </a:r>
          </a:p>
          <a:p>
            <a:pPr lvl="1"/>
            <a:r>
              <a:rPr lang="cs-CZ" dirty="0" err="1"/>
              <a:t>Discord</a:t>
            </a:r>
            <a:r>
              <a:rPr lang="cs-CZ" dirty="0"/>
              <a:t> bot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207FFE3-2C27-4B3F-84CE-8FA16E537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115766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A4C2A80-07F6-4622-A43E-D2795EA9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Instalační skript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DB945F2-0C11-4CFB-8174-DF1F1D7D1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Knihovny a závislosti mých programů</a:t>
            </a:r>
          </a:p>
          <a:p>
            <a:r>
              <a:rPr lang="cs-CZ" dirty="0"/>
              <a:t>Spouštění programů při zapnutí </a:t>
            </a:r>
            <a:r>
              <a:rPr lang="cs-CZ" dirty="0" err="1"/>
              <a:t>Raspberry</a:t>
            </a:r>
            <a:r>
              <a:rPr lang="cs-CZ" dirty="0"/>
              <a:t> </a:t>
            </a:r>
            <a:r>
              <a:rPr lang="cs-CZ" dirty="0" err="1"/>
              <a:t>Pi</a:t>
            </a:r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ECF19981-95FF-4F7C-B7C6-32F6B6963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41635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ED5C091-6F53-4182-9CFA-8C2219FE2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lasershow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26CFCEE-8E9A-407C-82A2-67639E5AE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Příkazy od UI programů</a:t>
            </a:r>
          </a:p>
          <a:p>
            <a:r>
              <a:rPr lang="cs-CZ" dirty="0"/>
              <a:t>Původně převzato ze serveru github.com</a:t>
            </a:r>
          </a:p>
          <a:p>
            <a:r>
              <a:rPr lang="cs-CZ" dirty="0"/>
              <a:t>Přepsáno</a:t>
            </a:r>
          </a:p>
          <a:p>
            <a:pPr lvl="1"/>
            <a:r>
              <a:rPr lang="cs-CZ" dirty="0"/>
              <a:t>Podpora barev</a:t>
            </a:r>
          </a:p>
          <a:p>
            <a:pPr lvl="1"/>
            <a:r>
              <a:rPr lang="cs-CZ" dirty="0"/>
              <a:t>Rychlost</a:t>
            </a:r>
          </a:p>
          <a:p>
            <a:pPr lvl="1"/>
            <a:r>
              <a:rPr lang="cs-CZ" dirty="0"/>
              <a:t>Zavření souboru po načtení</a:t>
            </a:r>
          </a:p>
          <a:p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CF4C1F09-6C82-4E56-9703-11DF02549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458425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6A95BE0-D9AD-4C05-BE73-F97FC8E65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Wifi manager (</a:t>
            </a:r>
            <a:r>
              <a:rPr lang="cs-CZ" dirty="0" err="1"/>
              <a:t>optional</a:t>
            </a:r>
            <a:r>
              <a:rPr lang="cs-CZ" dirty="0"/>
              <a:t> – </a:t>
            </a:r>
            <a:r>
              <a:rPr lang="cs-CZ" dirty="0" err="1"/>
              <a:t>muzu</a:t>
            </a:r>
            <a:r>
              <a:rPr lang="cs-CZ" dirty="0"/>
              <a:t> ho popsat na sw slidu a pak </a:t>
            </a:r>
            <a:r>
              <a:rPr lang="cs-CZ" dirty="0" err="1"/>
              <a:t>uz</a:t>
            </a:r>
            <a:r>
              <a:rPr lang="cs-CZ" dirty="0"/>
              <a:t> jenom na </a:t>
            </a:r>
            <a:r>
              <a:rPr lang="cs-CZ" dirty="0" err="1"/>
              <a:t>comms</a:t>
            </a:r>
            <a:r>
              <a:rPr lang="cs-CZ" dirty="0"/>
              <a:t>)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F9D76F7-7599-434F-AE78-192612556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6FD3C748-1786-458C-B15A-701747C38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142070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B37F401-F985-4A10-AD7C-FDA6BED7B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853"/>
            <a:ext cx="10515600" cy="1325563"/>
          </a:xfrm>
        </p:spPr>
        <p:txBody>
          <a:bodyPr/>
          <a:lstStyle/>
          <a:p>
            <a:r>
              <a:rPr lang="cs-CZ" dirty="0"/>
              <a:t>Uživatelské prostředí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8E2A371-1E2D-49D5-A605-1D3461B8E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07229" cy="4351338"/>
          </a:xfrm>
        </p:spPr>
        <p:txBody>
          <a:bodyPr/>
          <a:lstStyle/>
          <a:p>
            <a:r>
              <a:rPr lang="cs-CZ" dirty="0"/>
              <a:t>LCD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DADAC2CE-E33B-4A3B-9103-AA0BE26F2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sp>
        <p:nvSpPr>
          <p:cNvPr id="5" name="Zástupný obsah 2">
            <a:extLst>
              <a:ext uri="{FF2B5EF4-FFF2-40B4-BE49-F238E27FC236}">
                <a16:creationId xmlns:a16="http://schemas.microsoft.com/office/drawing/2014/main" id="{BEC8B45E-D89A-4CCD-B341-461611401254}"/>
              </a:ext>
            </a:extLst>
          </p:cNvPr>
          <p:cNvSpPr txBox="1">
            <a:spLocks/>
          </p:cNvSpPr>
          <p:nvPr/>
        </p:nvSpPr>
        <p:spPr>
          <a:xfrm>
            <a:off x="4539344" y="1854573"/>
            <a:ext cx="34072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web</a:t>
            </a: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C78E8DB6-67C0-4C19-98F1-669D46503CF4}"/>
              </a:ext>
            </a:extLst>
          </p:cNvPr>
          <p:cNvSpPr txBox="1">
            <a:spLocks/>
          </p:cNvSpPr>
          <p:nvPr/>
        </p:nvSpPr>
        <p:spPr>
          <a:xfrm>
            <a:off x="7946573" y="1854573"/>
            <a:ext cx="34072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err="1"/>
              <a:t>discord</a:t>
            </a:r>
            <a:endParaRPr lang="cs-CZ" dirty="0"/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E79981C3-45CC-441B-A459-FEE371125F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11"/>
          <a:stretch/>
        </p:blipFill>
        <p:spPr>
          <a:xfrm>
            <a:off x="7946573" y="2363821"/>
            <a:ext cx="7142639" cy="6061722"/>
          </a:xfrm>
          <a:prstGeom prst="rect">
            <a:avLst/>
          </a:prstGeom>
        </p:spPr>
      </p:pic>
      <p:sp>
        <p:nvSpPr>
          <p:cNvPr id="10" name="Zástupný obsah 2">
            <a:extLst>
              <a:ext uri="{FF2B5EF4-FFF2-40B4-BE49-F238E27FC236}">
                <a16:creationId xmlns:a16="http://schemas.microsoft.com/office/drawing/2014/main" id="{03EADAD0-2231-45FB-ABC6-1DE0B10A5850}"/>
              </a:ext>
            </a:extLst>
          </p:cNvPr>
          <p:cNvSpPr txBox="1">
            <a:spLocks/>
          </p:cNvSpPr>
          <p:nvPr/>
        </p:nvSpPr>
        <p:spPr>
          <a:xfrm>
            <a:off x="838199" y="1253331"/>
            <a:ext cx="10515600" cy="572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Příkazy programům </a:t>
            </a:r>
            <a:r>
              <a:rPr lang="cs-CZ" dirty="0" err="1"/>
              <a:t>lasershow</a:t>
            </a:r>
            <a:r>
              <a:rPr lang="cs-CZ" dirty="0"/>
              <a:t> a </a:t>
            </a:r>
            <a:r>
              <a:rPr lang="cs-CZ" dirty="0" err="1"/>
              <a:t>wifi_manager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64963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6CBE11A-A097-4C3B-BE6B-62A27E8A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Komunikace mezi programy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0407BFD-0A68-494A-A6E4-F8268E221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Vstupní a výstupní </a:t>
            </a:r>
            <a:r>
              <a:rPr lang="cs-CZ" dirty="0" err="1"/>
              <a:t>socket</a:t>
            </a:r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2922345E-219C-497D-B3F7-562F6D8D7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pic>
        <p:nvPicPr>
          <p:cNvPr id="14" name="Obrázek 13">
            <a:extLst>
              <a:ext uri="{FF2B5EF4-FFF2-40B4-BE49-F238E27FC236}">
                <a16:creationId xmlns:a16="http://schemas.microsoft.com/office/drawing/2014/main" id="{8941F267-7F93-444D-8B42-4D82883EA1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3801" y="2499594"/>
            <a:ext cx="4049999" cy="3600000"/>
          </a:xfrm>
          <a:prstGeom prst="rect">
            <a:avLst/>
          </a:prstGeom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2AD02470-4D8D-4899-8F38-30F2380C34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99594"/>
            <a:ext cx="4049999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065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60FDEED-48DF-44A7-83CB-1A57D1C9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Výsledky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2B74FF9-FAF8-46C0-BDDF-FF1D6B677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Vylepšil jsem open-source program </a:t>
            </a:r>
            <a:r>
              <a:rPr lang="cs-CZ" dirty="0" err="1"/>
              <a:t>lasershow</a:t>
            </a:r>
            <a:r>
              <a:rPr lang="cs-CZ" dirty="0"/>
              <a:t>.</a:t>
            </a:r>
          </a:p>
          <a:p>
            <a:r>
              <a:rPr lang="cs-CZ" dirty="0"/>
              <a:t>Vytvořil jsem pro program </a:t>
            </a:r>
            <a:r>
              <a:rPr lang="cs-CZ" dirty="0" err="1"/>
              <a:t>lasershow</a:t>
            </a:r>
            <a:r>
              <a:rPr lang="cs-CZ" dirty="0"/>
              <a:t> jednoduše pochopitelné uživatelské rozhraní.</a:t>
            </a:r>
          </a:p>
          <a:p>
            <a:r>
              <a:rPr lang="cs-CZ" dirty="0"/>
              <a:t>Navrhl a sestrojil jsem vlastní laserový projektor a sám jsem se tak seznámil s technologií laser </a:t>
            </a:r>
            <a:r>
              <a:rPr lang="cs-CZ" dirty="0" err="1"/>
              <a:t>scanningu</a:t>
            </a:r>
            <a:r>
              <a:rPr lang="cs-CZ" dirty="0"/>
              <a:t>.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2C131740-DF1F-4CBA-904A-90F0B8FCA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897729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7B4B341-1EC0-445E-8D09-D8FEFFDEB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Poděkování</a:t>
            </a:r>
          </a:p>
        </p:txBody>
      </p:sp>
      <p:pic>
        <p:nvPicPr>
          <p:cNvPr id="6" name="Zástupný obsah 5">
            <a:extLst>
              <a:ext uri="{FF2B5EF4-FFF2-40B4-BE49-F238E27FC236}">
                <a16:creationId xmlns:a16="http://schemas.microsoft.com/office/drawing/2014/main" id="{D4CAA73F-5AED-4C3F-9E7C-879994C485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604" y="2766218"/>
            <a:ext cx="5535396" cy="1325564"/>
          </a:xfrm>
        </p:spPr>
      </p:pic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100FF0A8-23EE-45B0-A602-683D91AD4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5E014EC5-3D51-4DDA-B857-A4A29DB23B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6989" y="431600"/>
            <a:ext cx="4369204" cy="2518176"/>
          </a:xfrm>
          <a:prstGeom prst="rect">
            <a:avLst/>
          </a:prstGeom>
        </p:spPr>
      </p:pic>
      <p:sp>
        <p:nvSpPr>
          <p:cNvPr id="7" name="Zástupný obsah 2">
            <a:extLst>
              <a:ext uri="{FF2B5EF4-FFF2-40B4-BE49-F238E27FC236}">
                <a16:creationId xmlns:a16="http://schemas.microsoft.com/office/drawing/2014/main" id="{B02C72DD-029E-4AE2-9702-4D6A919B08B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38750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dirty="0"/>
          </a:p>
        </p:txBody>
      </p:sp>
      <p:sp>
        <p:nvSpPr>
          <p:cNvPr id="9" name="Zástupný obsah 2">
            <a:extLst>
              <a:ext uri="{FF2B5EF4-FFF2-40B4-BE49-F238E27FC236}">
                <a16:creationId xmlns:a16="http://schemas.microsoft.com/office/drawing/2014/main" id="{930F6425-6D01-43E0-B93E-8ECF630EB76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6112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Tomáš Rohlínek</a:t>
            </a:r>
          </a:p>
          <a:p>
            <a:r>
              <a:rPr lang="cs-CZ" dirty="0">
                <a:effectLst/>
              </a:rPr>
              <a:t>Mgr. Kateřina Vídenková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42444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5A10CE8-C0D1-4F4E-963F-7E4CCA083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Zdroje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C5823E2-F929-463E-8C88-779CD3615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cs-CZ" dirty="0">
                <a:hlinkClick r:id="rId2"/>
              </a:rPr>
              <a:t>https://www.youtube.com/watch?v=62p9u7XjawQ</a:t>
            </a:r>
            <a:endParaRPr lang="cs-CZ" dirty="0">
              <a:hlinkClick r:id="rId3"/>
            </a:endParaRPr>
          </a:p>
          <a:p>
            <a:pPr marL="514350" indent="-514350">
              <a:buFont typeface="+mj-lt"/>
              <a:buAutoNum type="arabicParenR"/>
            </a:pPr>
            <a:r>
              <a:rPr lang="cs-CZ" dirty="0">
                <a:hlinkClick r:id="rId3"/>
              </a:rPr>
              <a:t>https://www.thomsonlinear.com/en/support/tips/what-is-pwm</a:t>
            </a:r>
            <a:endParaRPr lang="cs-CZ" dirty="0"/>
          </a:p>
          <a:p>
            <a:pPr marL="514350" indent="-514350">
              <a:buFont typeface="+mj-lt"/>
              <a:buAutoNum type="arabicParenR"/>
            </a:pPr>
            <a:r>
              <a:rPr lang="cs-CZ" dirty="0">
                <a:hlinkClick r:id="rId4"/>
              </a:rPr>
              <a:t>https://learnlearn.uk/ibcs/colour-image-representation-binary/</a:t>
            </a:r>
            <a:endParaRPr lang="cs-CZ" dirty="0"/>
          </a:p>
          <a:p>
            <a:pPr marL="514350" indent="-514350">
              <a:buFont typeface="+mj-lt"/>
              <a:buAutoNum type="arabicParenR"/>
            </a:pPr>
            <a:r>
              <a:rPr lang="cs-CZ" dirty="0">
                <a:hlinkClick r:id="rId5"/>
              </a:rPr>
              <a:t>https://botland.cz/moduly-a-sady-raspberry-pi-5/23905-raspberry-pi-5-8gb-5056561803326.html</a:t>
            </a:r>
            <a:endParaRPr lang="cs-CZ" dirty="0"/>
          </a:p>
          <a:p>
            <a:pPr marL="514350" indent="-514350">
              <a:buFont typeface="+mj-lt"/>
              <a:buAutoNum type="arabicParenR"/>
            </a:pPr>
            <a:r>
              <a:rPr lang="cs-CZ" dirty="0">
                <a:hlinkClick r:id="rId6"/>
              </a:rPr>
              <a:t>https://tecnica.com/wp-content/uploads/2015/06/f4.png</a:t>
            </a:r>
            <a:endParaRPr lang="cs-CZ" dirty="0"/>
          </a:p>
          <a:p>
            <a:pPr marL="514350" indent="-514350">
              <a:buFont typeface="+mj-lt"/>
              <a:buAutoNum type="arabicParenR"/>
            </a:pPr>
            <a:endParaRPr lang="cs-CZ" dirty="0"/>
          </a:p>
          <a:p>
            <a:pPr marL="514350" indent="-514350">
              <a:buFont typeface="+mj-lt"/>
              <a:buAutoNum type="arabicParenR"/>
            </a:pPr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CD0BB520-92D3-49E5-AD98-1F5FEDE22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466293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96AD1E4-2BA2-417F-9FA4-F13C2E501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Laser </a:t>
            </a:r>
            <a:r>
              <a:rPr lang="cs-CZ" dirty="0" err="1"/>
              <a:t>scanning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8DBDCBD-9127-4346-9F87-90DA94C72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rgbClr val="FF0000"/>
                </a:solidFill>
              </a:rPr>
              <a:t>Co to je</a:t>
            </a:r>
          </a:p>
          <a:p>
            <a:r>
              <a:rPr lang="cs-CZ" dirty="0"/>
              <a:t>Využití v mnoha oblastech</a:t>
            </a:r>
          </a:p>
          <a:p>
            <a:pPr lvl="1"/>
            <a:r>
              <a:rPr lang="cs-CZ" dirty="0"/>
              <a:t>Laserové gravírovačky</a:t>
            </a:r>
          </a:p>
          <a:p>
            <a:pPr lvl="1"/>
            <a:r>
              <a:rPr lang="cs-CZ" dirty="0"/>
              <a:t>3D tisk</a:t>
            </a:r>
          </a:p>
          <a:p>
            <a:pPr lvl="1"/>
            <a:r>
              <a:rPr lang="cs-CZ" dirty="0"/>
              <a:t>3D skenování (mapováni)</a:t>
            </a:r>
          </a:p>
          <a:p>
            <a:pPr lvl="1"/>
            <a:r>
              <a:rPr lang="cs-CZ" dirty="0"/>
              <a:t>HUD</a:t>
            </a:r>
          </a:p>
          <a:p>
            <a:pPr lvl="1"/>
            <a:r>
              <a:rPr lang="cs-CZ" dirty="0"/>
              <a:t>promítání, efekty na diskotékách</a:t>
            </a:r>
          </a:p>
          <a:p>
            <a:r>
              <a:rPr lang="cs-CZ" dirty="0"/>
              <a:t>Neexistuje uživatelsky přívětivá open-source platforma, kde by se začínající zájemci s technologií seznámili</a:t>
            </a:r>
          </a:p>
          <a:p>
            <a:pPr lvl="1"/>
            <a:r>
              <a:rPr lang="cs-CZ" dirty="0">
                <a:solidFill>
                  <a:srgbClr val="FF0000"/>
                </a:solidFill>
              </a:rPr>
              <a:t>Je super </a:t>
            </a:r>
            <a:r>
              <a:rPr lang="cs-CZ" dirty="0" err="1">
                <a:solidFill>
                  <a:srgbClr val="FF0000"/>
                </a:solidFill>
              </a:rPr>
              <a:t>zaujout</a:t>
            </a:r>
            <a:r>
              <a:rPr lang="cs-CZ" dirty="0">
                <a:solidFill>
                  <a:srgbClr val="FF0000"/>
                </a:solidFill>
              </a:rPr>
              <a:t> a dovolit lidem si s </a:t>
            </a:r>
            <a:r>
              <a:rPr lang="cs-CZ" dirty="0" err="1">
                <a:solidFill>
                  <a:srgbClr val="FF0000"/>
                </a:solidFill>
              </a:rPr>
              <a:t>necim</a:t>
            </a:r>
            <a:r>
              <a:rPr lang="cs-CZ" dirty="0">
                <a:solidFill>
                  <a:srgbClr val="FF0000"/>
                </a:solidFill>
              </a:rPr>
              <a:t> </a:t>
            </a:r>
            <a:r>
              <a:rPr lang="cs-CZ" dirty="0" err="1">
                <a:solidFill>
                  <a:srgbClr val="FF0000"/>
                </a:solidFill>
              </a:rPr>
              <a:t>hrat</a:t>
            </a:r>
            <a:r>
              <a:rPr lang="cs-CZ" dirty="0">
                <a:solidFill>
                  <a:srgbClr val="FF0000"/>
                </a:solidFill>
              </a:rPr>
              <a:t>, pak se v tom </a:t>
            </a:r>
            <a:r>
              <a:rPr lang="cs-CZ" dirty="0" err="1">
                <a:solidFill>
                  <a:srgbClr val="FF0000"/>
                </a:solidFill>
              </a:rPr>
              <a:t>zacnou</a:t>
            </a:r>
            <a:r>
              <a:rPr lang="cs-CZ" dirty="0">
                <a:solidFill>
                  <a:srgbClr val="FF0000"/>
                </a:solidFill>
              </a:rPr>
              <a:t> </a:t>
            </a:r>
            <a:r>
              <a:rPr lang="cs-CZ">
                <a:solidFill>
                  <a:srgbClr val="FF0000"/>
                </a:solidFill>
              </a:rPr>
              <a:t>stourat</a:t>
            </a:r>
            <a:endParaRPr lang="cs-CZ" dirty="0">
              <a:solidFill>
                <a:srgbClr val="FF0000"/>
              </a:solidFill>
            </a:endParaRP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5B3FBE83-E6D4-467D-A304-BE44A6459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376862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E4CCD0-4F3C-4845-89CF-82A3AC210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promitani</a:t>
            </a:r>
            <a:endParaRPr lang="cs-CZ" dirty="0"/>
          </a:p>
        </p:txBody>
      </p:sp>
      <p:pic>
        <p:nvPicPr>
          <p:cNvPr id="7" name="Lasers for Architectural Lighting White Night 2021 KVANT Show Production-2">
            <a:hlinkClick r:id="" action="ppaction://media"/>
            <a:extLst>
              <a:ext uri="{FF2B5EF4-FFF2-40B4-BE49-F238E27FC236}">
                <a16:creationId xmlns:a16="http://schemas.microsoft.com/office/drawing/2014/main" id="{08A82F8A-42D1-4C11-8797-0A8FDFDC01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4946" y="1396721"/>
            <a:ext cx="8248302" cy="4639565"/>
          </a:xfrm>
        </p:spPr>
      </p:pic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5DCA3342-82BA-4A55-B16D-BC62303C5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FE7773E4-8D2F-487E-AEF1-F3FFD20FB000}"/>
              </a:ext>
            </a:extLst>
          </p:cNvPr>
          <p:cNvSpPr txBox="1"/>
          <p:nvPr/>
        </p:nvSpPr>
        <p:spPr>
          <a:xfrm>
            <a:off x="4688261" y="511591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https://www.youtube.com/watch?v=KE89-HOdEKY</a:t>
            </a:r>
          </a:p>
        </p:txBody>
      </p:sp>
    </p:spTree>
    <p:extLst>
      <p:ext uri="{BB962C8B-B14F-4D97-AF65-F5344CB8AC3E}">
        <p14:creationId xmlns:p14="http://schemas.microsoft.com/office/powerpoint/2010/main" val="1445105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3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6515866-E3D9-422D-86B9-9662833DD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Cíle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63ED24C5-5067-45ED-9318-6847CB13A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Sestavit laserový projektor – Seznámit se s technologií</a:t>
            </a:r>
            <a:endParaRPr lang="cs-CZ" dirty="0">
              <a:sym typeface="Wingdings" panose="05000000000000000000" pitchFamily="2" charset="2"/>
            </a:endParaRPr>
          </a:p>
          <a:p>
            <a:r>
              <a:rPr lang="cs-CZ" dirty="0">
                <a:sym typeface="Wingdings" panose="05000000000000000000" pitchFamily="2" charset="2"/>
              </a:rPr>
              <a:t>Přepsat promítací program z cizího open-source projektu k podpoře RGB</a:t>
            </a:r>
            <a:endParaRPr lang="cs-CZ" dirty="0"/>
          </a:p>
          <a:p>
            <a:r>
              <a:rPr lang="cs-CZ" dirty="0"/>
              <a:t>Vytvořit přívětivé uživatelské prostředí</a:t>
            </a:r>
          </a:p>
          <a:p>
            <a:r>
              <a:rPr lang="cs-CZ" dirty="0"/>
              <a:t>Zajistit jednoduchou instalaci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3B8CD76-0C13-4A26-B605-1D939F6A4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525622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7FE2782-58C1-4545-B398-80150AD85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Laserový projektor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3CA7D9D-6383-4F3D-BA14-7826B85E8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78016"/>
          </a:xfrm>
        </p:spPr>
        <p:txBody>
          <a:bodyPr>
            <a:normAutofit/>
          </a:bodyPr>
          <a:lstStyle/>
          <a:p>
            <a:r>
              <a:rPr lang="cs-CZ" dirty="0" err="1"/>
              <a:t>Persistance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vision</a:t>
            </a:r>
          </a:p>
          <a:p>
            <a:r>
              <a:rPr lang="cs-CZ" sz="2800" dirty="0"/>
              <a:t>Hýbající se laserový paprsek</a:t>
            </a:r>
          </a:p>
          <a:p>
            <a:endParaRPr lang="cs-CZ" dirty="0"/>
          </a:p>
          <a:p>
            <a:r>
              <a:rPr lang="cs-CZ" dirty="0"/>
              <a:t>Laserové diody + Galvanometry se zrcátky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D76040FC-4D2D-4C72-A2EA-0B14860AD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pic>
        <p:nvPicPr>
          <p:cNvPr id="5" name="Glow in the dark Laser pointers Experiment - drawing with laser pointers-2">
            <a:hlinkClick r:id="" action="ppaction://media"/>
            <a:extLst>
              <a:ext uri="{FF2B5EF4-FFF2-40B4-BE49-F238E27FC236}">
                <a16:creationId xmlns:a16="http://schemas.microsoft.com/office/drawing/2014/main" id="{05178B7E-506A-440F-9E61-619D3F26B5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5466" t="11127" r="35618" b="27847"/>
          <a:stretch/>
        </p:blipFill>
        <p:spPr>
          <a:xfrm>
            <a:off x="7735423" y="0"/>
            <a:ext cx="5455705" cy="3828564"/>
          </a:xfrm>
          <a:prstGeom prst="rect">
            <a:avLst/>
          </a:prstGeom>
        </p:spPr>
      </p:pic>
      <p:sp>
        <p:nvSpPr>
          <p:cNvPr id="6" name="Pravá složená závorka 5">
            <a:extLst>
              <a:ext uri="{FF2B5EF4-FFF2-40B4-BE49-F238E27FC236}">
                <a16:creationId xmlns:a16="http://schemas.microsoft.com/office/drawing/2014/main" id="{F40724E9-9BBA-4DBF-AD3F-EFCFE895ACB6}"/>
              </a:ext>
            </a:extLst>
          </p:cNvPr>
          <p:cNvSpPr/>
          <p:nvPr/>
        </p:nvSpPr>
        <p:spPr>
          <a:xfrm rot="16200000">
            <a:off x="3858211" y="175513"/>
            <a:ext cx="587832" cy="5840963"/>
          </a:xfrm>
          <a:prstGeom prst="rightBrace">
            <a:avLst>
              <a:gd name="adj1" fmla="val 8333"/>
              <a:gd name="adj2" fmla="val 29073"/>
            </a:avLst>
          </a:prstGeom>
          <a:ln w="190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3FCA7C83-EB4F-41EC-A895-E2090BABD89B}"/>
              </a:ext>
            </a:extLst>
          </p:cNvPr>
          <p:cNvSpPr txBox="1"/>
          <p:nvPr/>
        </p:nvSpPr>
        <p:spPr>
          <a:xfrm>
            <a:off x="9526556" y="3937814"/>
            <a:ext cx="1296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 1)</a:t>
            </a:r>
          </a:p>
        </p:txBody>
      </p:sp>
    </p:spTree>
    <p:extLst>
      <p:ext uri="{BB962C8B-B14F-4D97-AF65-F5344CB8AC3E}">
        <p14:creationId xmlns:p14="http://schemas.microsoft.com/office/powerpoint/2010/main" val="310334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47C0C3-F01D-4FBF-A4FB-1CBE601F4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Laserové diody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1967078-4B19-4A04-A88C-2AB6C0F83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4" y="1825625"/>
            <a:ext cx="5159828" cy="2368754"/>
          </a:xfrm>
        </p:spPr>
        <p:txBody>
          <a:bodyPr/>
          <a:lstStyle/>
          <a:p>
            <a:r>
              <a:rPr lang="cs-CZ" dirty="0" err="1"/>
              <a:t>Ovládáné</a:t>
            </a:r>
            <a:r>
              <a:rPr lang="cs-CZ" dirty="0"/>
              <a:t> přímo z </a:t>
            </a:r>
            <a:r>
              <a:rPr lang="cs-CZ" dirty="0" err="1"/>
              <a:t>Raspberry</a:t>
            </a:r>
            <a:r>
              <a:rPr lang="cs-CZ" dirty="0"/>
              <a:t> </a:t>
            </a:r>
            <a:r>
              <a:rPr lang="cs-CZ" dirty="0" err="1"/>
              <a:t>Pi</a:t>
            </a:r>
            <a:r>
              <a:rPr lang="cs-CZ" dirty="0"/>
              <a:t> (řídící jednotky)</a:t>
            </a:r>
          </a:p>
          <a:p>
            <a:r>
              <a:rPr lang="cs-CZ" dirty="0"/>
              <a:t>7 Barev</a:t>
            </a:r>
          </a:p>
          <a:p>
            <a:r>
              <a:rPr lang="cs-CZ" dirty="0"/>
              <a:t>Jednotné ovládáni jasu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6FCE1C9-CF42-480F-9D61-68E602D44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CF6648C1-E84B-42BE-B756-221DDD88BC94}"/>
              </a:ext>
            </a:extLst>
          </p:cNvPr>
          <p:cNvSpPr txBox="1"/>
          <p:nvPr/>
        </p:nvSpPr>
        <p:spPr>
          <a:xfrm flipH="1">
            <a:off x="10442043" y="4567102"/>
            <a:ext cx="3499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(zdroj: vlastní)</a:t>
            </a:r>
          </a:p>
        </p:txBody>
      </p:sp>
      <p:pic>
        <p:nvPicPr>
          <p:cNvPr id="10" name="Obrázek 9" descr="Lesson 5 Color Images">
            <a:extLst>
              <a:ext uri="{FF2B5EF4-FFF2-40B4-BE49-F238E27FC236}">
                <a16:creationId xmlns:a16="http://schemas.microsoft.com/office/drawing/2014/main" id="{7D0B4EB8-E15F-4253-9998-6EE282F7EFA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626" y="4062262"/>
            <a:ext cx="2245947" cy="224594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ovéPole 12">
            <a:extLst>
              <a:ext uri="{FF2B5EF4-FFF2-40B4-BE49-F238E27FC236}">
                <a16:creationId xmlns:a16="http://schemas.microsoft.com/office/drawing/2014/main" id="{BE69E873-B570-4FF5-9E57-D5EB93FD170C}"/>
              </a:ext>
            </a:extLst>
          </p:cNvPr>
          <p:cNvSpPr txBox="1"/>
          <p:nvPr/>
        </p:nvSpPr>
        <p:spPr>
          <a:xfrm flipH="1">
            <a:off x="7026573" y="5938877"/>
            <a:ext cx="3499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 3)</a:t>
            </a:r>
          </a:p>
        </p:txBody>
      </p:sp>
    </p:spTree>
    <p:extLst>
      <p:ext uri="{BB962C8B-B14F-4D97-AF65-F5344CB8AC3E}">
        <p14:creationId xmlns:p14="http://schemas.microsoft.com/office/powerpoint/2010/main" val="3819467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2F8172-EECC-4454-84C7-1D1E8209E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Řídící jednotka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8A170AC-F941-4AE0-B61B-3ADF65211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25278" cy="4351338"/>
          </a:xfrm>
        </p:spPr>
        <p:txBody>
          <a:bodyPr/>
          <a:lstStyle/>
          <a:p>
            <a:r>
              <a:rPr lang="cs-CZ" dirty="0"/>
              <a:t>Jednodeskový počítač </a:t>
            </a:r>
            <a:r>
              <a:rPr lang="cs-CZ" dirty="0" err="1"/>
              <a:t>Raspberry</a:t>
            </a:r>
            <a:r>
              <a:rPr lang="cs-CZ" dirty="0"/>
              <a:t> </a:t>
            </a:r>
            <a:r>
              <a:rPr lang="cs-CZ" dirty="0" err="1"/>
              <a:t>Pi</a:t>
            </a:r>
            <a:endParaRPr lang="cs-CZ" dirty="0"/>
          </a:p>
          <a:p>
            <a:pPr lvl="1"/>
            <a:r>
              <a:rPr lang="cs-CZ" dirty="0"/>
              <a:t>40 </a:t>
            </a:r>
            <a:r>
              <a:rPr lang="cs-CZ" dirty="0" err="1"/>
              <a:t>gpio</a:t>
            </a:r>
            <a:r>
              <a:rPr lang="cs-CZ" dirty="0"/>
              <a:t> pinů (</a:t>
            </a:r>
            <a:r>
              <a:rPr lang="cs-CZ" dirty="0">
                <a:solidFill>
                  <a:srgbClr val="FF0000"/>
                </a:solidFill>
              </a:rPr>
              <a:t>min, vybarvit </a:t>
            </a:r>
            <a:r>
              <a:rPr lang="cs-CZ" dirty="0" err="1">
                <a:solidFill>
                  <a:srgbClr val="FF0000"/>
                </a:solidFill>
              </a:rPr>
              <a:t>aktivni</a:t>
            </a:r>
            <a:r>
              <a:rPr lang="cs-CZ" dirty="0">
                <a:solidFill>
                  <a:srgbClr val="FF0000"/>
                </a:solidFill>
              </a:rPr>
              <a:t> piny na </a:t>
            </a:r>
            <a:r>
              <a:rPr lang="cs-CZ" dirty="0" err="1">
                <a:solidFill>
                  <a:srgbClr val="FF0000"/>
                </a:solidFill>
              </a:rPr>
              <a:t>rpi</a:t>
            </a:r>
            <a:r>
              <a:rPr lang="cs-CZ" dirty="0">
                <a:solidFill>
                  <a:srgbClr val="FF0000"/>
                </a:solidFill>
              </a:rPr>
              <a:t> (</a:t>
            </a:r>
            <a:r>
              <a:rPr lang="cs-CZ" dirty="0" err="1">
                <a:solidFill>
                  <a:srgbClr val="FF0000"/>
                </a:solidFill>
              </a:rPr>
              <a:t>cerna</a:t>
            </a:r>
            <a:r>
              <a:rPr lang="cs-CZ" dirty="0">
                <a:solidFill>
                  <a:srgbClr val="FF0000"/>
                </a:solidFill>
              </a:rPr>
              <a:t> </a:t>
            </a:r>
            <a:r>
              <a:rPr lang="cs-CZ" dirty="0" err="1">
                <a:solidFill>
                  <a:srgbClr val="FF0000"/>
                </a:solidFill>
              </a:rPr>
              <a:t>neaktivni</a:t>
            </a:r>
            <a:r>
              <a:rPr lang="cs-CZ" dirty="0">
                <a:solidFill>
                  <a:srgbClr val="FF0000"/>
                </a:solidFill>
              </a:rPr>
              <a:t>, </a:t>
            </a:r>
            <a:r>
              <a:rPr lang="cs-CZ" dirty="0" err="1">
                <a:solidFill>
                  <a:srgbClr val="FF0000"/>
                </a:solidFill>
              </a:rPr>
              <a:t>seda</a:t>
            </a:r>
            <a:r>
              <a:rPr lang="cs-CZ" dirty="0">
                <a:solidFill>
                  <a:srgbClr val="FF0000"/>
                </a:solidFill>
              </a:rPr>
              <a:t> </a:t>
            </a:r>
            <a:r>
              <a:rPr lang="cs-CZ" dirty="0" err="1">
                <a:solidFill>
                  <a:srgbClr val="FF0000"/>
                </a:solidFill>
              </a:rPr>
              <a:t>aktivni</a:t>
            </a:r>
            <a:r>
              <a:rPr lang="cs-CZ">
                <a:solidFill>
                  <a:srgbClr val="FF0000"/>
                </a:solidFill>
              </a:rPr>
              <a:t>?))</a:t>
            </a:r>
            <a:endParaRPr lang="cs-CZ" dirty="0"/>
          </a:p>
          <a:p>
            <a:pPr lvl="1"/>
            <a:r>
              <a:rPr lang="cs-CZ" dirty="0"/>
              <a:t>OS Linux</a:t>
            </a:r>
          </a:p>
          <a:p>
            <a:pPr marL="457200" lvl="1" indent="0">
              <a:buNone/>
            </a:pPr>
            <a:r>
              <a:rPr lang="cs-CZ" dirty="0"/>
              <a:t>→</a:t>
            </a:r>
            <a:r>
              <a:rPr lang="cs-CZ" dirty="0">
                <a:latin typeface="Abadi Extra Light" panose="020B0604020202020204" pitchFamily="34" charset="0"/>
              </a:rPr>
              <a:t> </a:t>
            </a:r>
            <a:r>
              <a:rPr lang="cs-CZ" dirty="0"/>
              <a:t>monitor a klávesnice</a:t>
            </a:r>
          </a:p>
          <a:p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7F321DE-E58E-4D54-9625-1AB03DA60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48A6ACAD-EA4D-4F54-949C-576D56990B9B}"/>
              </a:ext>
            </a:extLst>
          </p:cNvPr>
          <p:cNvSpPr txBox="1"/>
          <p:nvPr/>
        </p:nvSpPr>
        <p:spPr>
          <a:xfrm flipH="1">
            <a:off x="8807165" y="4814596"/>
            <a:ext cx="254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 4)</a:t>
            </a:r>
          </a:p>
        </p:txBody>
      </p:sp>
      <p:pic>
        <p:nvPicPr>
          <p:cNvPr id="11" name="Obrázek 10">
            <a:extLst>
              <a:ext uri="{FF2B5EF4-FFF2-40B4-BE49-F238E27FC236}">
                <a16:creationId xmlns:a16="http://schemas.microsoft.com/office/drawing/2014/main" id="{00B43034-34F9-45F6-AD85-CDD90C224F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3" t="8897" r="4896" b="7891"/>
          <a:stretch/>
        </p:blipFill>
        <p:spPr>
          <a:xfrm>
            <a:off x="7119257" y="1690688"/>
            <a:ext cx="4385388" cy="285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89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818326A-9B4F-4F9C-92B6-883CAB4C1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Galvanometry a zrcátka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3A28C28-250F-4CA0-9E87-B84762B42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Pohyb pouze zrcátky – rychlost</a:t>
            </a:r>
          </a:p>
          <a:p>
            <a:r>
              <a:rPr lang="cs-CZ" dirty="0"/>
              <a:t>Analogový signál -15 až +15 voltů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496604A3-D73B-4074-BAF9-4AB131857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9F97C681-8A33-4026-B766-7455F4297C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25625"/>
            <a:ext cx="5802285" cy="3994396"/>
          </a:xfrm>
          <a:prstGeom prst="rect">
            <a:avLst/>
          </a:prstGeom>
        </p:spPr>
      </p:pic>
      <p:sp>
        <p:nvSpPr>
          <p:cNvPr id="7" name="TextovéPole 6">
            <a:extLst>
              <a:ext uri="{FF2B5EF4-FFF2-40B4-BE49-F238E27FC236}">
                <a16:creationId xmlns:a16="http://schemas.microsoft.com/office/drawing/2014/main" id="{415FF235-E6C5-477D-9E2F-2D8F0684EEFB}"/>
              </a:ext>
            </a:extLst>
          </p:cNvPr>
          <p:cNvSpPr txBox="1"/>
          <p:nvPr/>
        </p:nvSpPr>
        <p:spPr>
          <a:xfrm flipH="1">
            <a:off x="8348241" y="5585626"/>
            <a:ext cx="254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 5)</a:t>
            </a:r>
          </a:p>
        </p:txBody>
      </p:sp>
    </p:spTree>
    <p:extLst>
      <p:ext uri="{BB962C8B-B14F-4D97-AF65-F5344CB8AC3E}">
        <p14:creationId xmlns:p14="http://schemas.microsoft.com/office/powerpoint/2010/main" val="179826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BFB0A7A-8E46-4313-8C20-6653A70FC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D/A převodník a zesilovače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BE3588C-61BA-4A75-BB10-187C14860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66865"/>
          </a:xfrm>
        </p:spPr>
        <p:txBody>
          <a:bodyPr/>
          <a:lstStyle/>
          <a:p>
            <a:r>
              <a:rPr lang="cs-CZ" dirty="0"/>
              <a:t>D/A převodník řízený přímo </a:t>
            </a:r>
            <a:r>
              <a:rPr lang="cs-CZ" dirty="0" err="1"/>
              <a:t>Raspberry</a:t>
            </a:r>
            <a:r>
              <a:rPr lang="cs-CZ" dirty="0"/>
              <a:t> </a:t>
            </a:r>
            <a:r>
              <a:rPr lang="cs-CZ" dirty="0" err="1"/>
              <a:t>Pi</a:t>
            </a:r>
            <a:endParaRPr lang="cs-CZ" dirty="0"/>
          </a:p>
          <a:p>
            <a:r>
              <a:rPr lang="cs-CZ" dirty="0"/>
              <a:t>Zesilovače </a:t>
            </a:r>
            <a:r>
              <a:rPr lang="cs-CZ" dirty="0">
                <a:solidFill>
                  <a:srgbClr val="FF0000"/>
                </a:solidFill>
              </a:rPr>
              <a:t>transformují </a:t>
            </a:r>
            <a:r>
              <a:rPr lang="cs-CZ" dirty="0"/>
              <a:t>signál pro galvanometry</a:t>
            </a:r>
            <a:endParaRPr lang="cs-CZ" dirty="0">
              <a:solidFill>
                <a:srgbClr val="FF0000"/>
              </a:solidFill>
            </a:endParaRP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C87EF4AF-39C5-4B83-ADCA-8EA754712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72A3E487-A9AC-4069-ACB1-0E3C61FE2B24}"/>
              </a:ext>
            </a:extLst>
          </p:cNvPr>
          <p:cNvSpPr txBox="1"/>
          <p:nvPr/>
        </p:nvSpPr>
        <p:spPr>
          <a:xfrm flipH="1">
            <a:off x="7370647" y="5885234"/>
            <a:ext cx="4422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(zdroj: vlastní)</a:t>
            </a:r>
          </a:p>
        </p:txBody>
      </p:sp>
      <p:graphicFrame>
        <p:nvGraphicFramePr>
          <p:cNvPr id="5" name="Objekt 4">
            <a:extLst>
              <a:ext uri="{FF2B5EF4-FFF2-40B4-BE49-F238E27FC236}">
                <a16:creationId xmlns:a16="http://schemas.microsoft.com/office/drawing/2014/main" id="{064BECE4-3DFB-47F7-BF02-D3F4805198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981402"/>
              </p:ext>
            </p:extLst>
          </p:nvPr>
        </p:nvGraphicFramePr>
        <p:xfrm>
          <a:off x="62697" y="3734950"/>
          <a:ext cx="12066605" cy="1792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9047600" imgH="2831400" progId="">
                  <p:embed/>
                </p:oleObj>
              </mc:Choice>
              <mc:Fallback>
                <p:oleObj r:id="rId2" imgW="19047600" imgH="28314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697" y="3734950"/>
                        <a:ext cx="12066605" cy="1792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2828312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Šablona pro práci" id="{E9ACF355-B523-4978-95F0-FF2226777EC6}" vid="{8C11293C-8D81-426F-A8AC-FF11C43C3C45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Šablona pro práci</Template>
  <TotalTime>1410</TotalTime>
  <Words>537</Words>
  <Application>Microsoft Office PowerPoint</Application>
  <PresentationFormat>Širokoúhlá obrazovka</PresentationFormat>
  <Paragraphs>107</Paragraphs>
  <Slides>18</Slides>
  <Notes>3</Notes>
  <HiddenSlides>0</HiddenSlides>
  <MMClips>2</MMClips>
  <ScaleCrop>false</ScaleCrop>
  <HeadingPairs>
    <vt:vector size="8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Vložené servery OLE</vt:lpstr>
      </vt:variant>
      <vt:variant>
        <vt:i4>0</vt:i4>
      </vt:variant>
      <vt:variant>
        <vt:lpstr>Nadpisy snímků</vt:lpstr>
      </vt:variant>
      <vt:variant>
        <vt:i4>18</vt:i4>
      </vt:variant>
    </vt:vector>
  </HeadingPairs>
  <TitlesOfParts>
    <vt:vector size="23" baseType="lpstr">
      <vt:lpstr>Abadi Extra Light</vt:lpstr>
      <vt:lpstr>Arial</vt:lpstr>
      <vt:lpstr>Calibri</vt:lpstr>
      <vt:lpstr>Calibri Light</vt:lpstr>
      <vt:lpstr>Motiv Office</vt:lpstr>
      <vt:lpstr>Název práce: RGB Laserový projektor Jméno: Šimon Hrouda Škola: Gymnázium Brno-Řečkovice Kraj: Jihomoravský</vt:lpstr>
      <vt:lpstr>Laser scanning</vt:lpstr>
      <vt:lpstr>promitani</vt:lpstr>
      <vt:lpstr>Cíle</vt:lpstr>
      <vt:lpstr>Laserový projektor</vt:lpstr>
      <vt:lpstr>Laserové diody</vt:lpstr>
      <vt:lpstr>Řídící jednotka</vt:lpstr>
      <vt:lpstr>Galvanometry a zrcátka</vt:lpstr>
      <vt:lpstr>D/A převodník a zesilovače</vt:lpstr>
      <vt:lpstr>Software</vt:lpstr>
      <vt:lpstr>Instalační skript</vt:lpstr>
      <vt:lpstr>lasershow</vt:lpstr>
      <vt:lpstr>Wifi manager (optional – muzu ho popsat na sw slidu a pak uz jenom na comms)</vt:lpstr>
      <vt:lpstr>Uživatelské prostředí</vt:lpstr>
      <vt:lpstr>Komunikace mezi programy</vt:lpstr>
      <vt:lpstr>Výsledky</vt:lpstr>
      <vt:lpstr>Poděkování</vt:lpstr>
      <vt:lpstr>Zdroje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Název práce: Jméno: Škola: Kraj:</dc:title>
  <dc:creator>Petr Mazouch</dc:creator>
  <cp:lastModifiedBy>Simon Hrouda</cp:lastModifiedBy>
  <cp:revision>83</cp:revision>
  <dcterms:created xsi:type="dcterms:W3CDTF">2020-03-21T20:56:17Z</dcterms:created>
  <dcterms:modified xsi:type="dcterms:W3CDTF">2024-01-24T09:27:40Z</dcterms:modified>
</cp:coreProperties>
</file>

<file path=docProps/thumbnail.jpeg>
</file>